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21" r:id="rId12"/>
    <p:sldId id="315" r:id="rId13"/>
    <p:sldId id="316" r:id="rId14"/>
    <p:sldId id="317" r:id="rId15"/>
    <p:sldId id="318" r:id="rId16"/>
    <p:sldId id="319" r:id="rId17"/>
    <p:sldId id="320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76" autoAdjust="0"/>
  </p:normalViewPr>
  <p:slideViewPr>
    <p:cSldViewPr>
      <p:cViewPr varScale="1">
        <p:scale>
          <a:sx n="49" d="100"/>
          <a:sy n="49" d="100"/>
        </p:scale>
        <p:origin x="-5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2E33-46A1-43FD-9435-EB1A8917C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33DD-34C1-4A59-A2EA-19BD001E2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1BE43-52F1-463C-A0BA-16F6803EE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5D946-6A3D-4565-93C7-ADA5A63E7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02131-F485-4031-A84F-515883295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A593-3B1E-4C38-A7CD-EE11786EF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12F1D-A2EE-49A1-97E4-7D0C162D8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F2E78-FADD-4D11-94CF-13497D89E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DF4C-5AAC-46AE-BF86-66B183C16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B5E2C-3587-461F-A140-57E0A8EA5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50FAC-BA24-4C2A-A200-1880E0C95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5D632A-79E1-41ED-84B3-97F7D460F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nmxcvdYEG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Dbe0WD-aM/" TargetMode="External"/><Relationship Id="rId2" Type="http://schemas.openxmlformats.org/officeDocument/2006/relationships/hyperlink" Target="http://www.youtube.com/watch?v=xDbe0WD-aM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Freud’s Mental Model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Id – we are born with the id, which contains the “instincts” and “libido.” (Relates to Darwin’s internal needs for survival and procreation).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Ego – we develop the ego as we become more aware of the difference between our inner urges and our environment. (relates to personality)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Super-ego – the development of conscience, or the “ego-ideal.” Also considered an “ego-potential.” (going from ego to super-ego is like going from a real-self to an ideal-self)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Arial Black" pitchFamily="34" charset="0"/>
              </a:rPr>
              <a:t>Freud’s Final Theory of Illness</a:t>
            </a:r>
          </a:p>
        </p:txBody>
      </p:sp>
      <p:pic>
        <p:nvPicPr>
          <p:cNvPr id="12291" name="Picture 3" descr="figure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892175"/>
            <a:ext cx="7010400" cy="5965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smtClean="0">
                <a:hlinkClick r:id="rId2"/>
              </a:rPr>
              <a:t>www.youtube.com/watch?v=enmxcvdYEGc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Freud’s Theories of Cure 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 rtlCol="0">
            <a:normAutofit lnSpcReduction="10000"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Role of Insight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 neurotic is suffering from hidden meanings buried deep in the unconscious.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Steps to an insightful understanding for a client</a:t>
            </a:r>
          </a:p>
          <a:p>
            <a:pPr marL="990600" lvl="1" indent="-5334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Determining when and why Primal Repression occurred.</a:t>
            </a:r>
          </a:p>
          <a:p>
            <a:pPr marL="990600" lvl="1" indent="-5334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Assuring patient that a different course of action in life can be taken</a:t>
            </a:r>
          </a:p>
          <a:p>
            <a:pPr marL="990600" lvl="1" indent="-5334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Stressing all the positive changes in client’s life since primal repression.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 Black" pitchFamily="34" charset="0"/>
              </a:rPr>
              <a:t>Freud’s Final Theory of Cure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Tahoma" charset="0"/>
              </a:rPr>
              <a:t>To be cured the Neurotic must  re-enact his Oedipal or her Electra complex in the therapeutic relationship.</a:t>
            </a:r>
          </a:p>
          <a:p>
            <a:pPr eaLnBrk="1" hangingPunct="1"/>
            <a:r>
              <a:rPr lang="en-US" sz="2800" smtClean="0">
                <a:latin typeface="Tahoma" charset="0"/>
              </a:rPr>
              <a:t>Freud called this a “transformed neurosis”, currently called a “transference neurosis”   </a:t>
            </a:r>
          </a:p>
          <a:p>
            <a:pPr eaLnBrk="1" hangingPunct="1"/>
            <a:r>
              <a:rPr lang="en-US" sz="2800" smtClean="0">
                <a:latin typeface="Tahoma" charset="0"/>
              </a:rPr>
              <a:t>What’s going on? The neurotic is projecting imagos (figures) from his/her childhood onto the person of the analyst.</a:t>
            </a:r>
          </a:p>
          <a:p>
            <a:pPr eaLnBrk="1" hangingPunct="1"/>
            <a:r>
              <a:rPr lang="en-US" sz="2800" smtClean="0">
                <a:latin typeface="Tahoma" charset="0"/>
              </a:rPr>
              <a:t>What you have is a full blown re-enactment of Oedipal or Electra complex.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 Black" pitchFamily="34" charset="0"/>
              </a:rPr>
              <a:t>How is the Neurotic Cured? 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Transference Neurosis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The full- blown re-enactment of the of the Oedipal or Electra complex becomes the vehicle of cure.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The emotions are real.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Positive Transference – love, lust, exaggerated admiration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Negative Transference – hate, disdain, death wishes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 Black" pitchFamily="34" charset="0"/>
              </a:rPr>
              <a:t>How is the Neurotic Cured? 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 rtlCol="0">
            <a:normAutofit lnSpcReduction="10000"/>
          </a:bodyPr>
          <a:lstStyle/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Flow of Libido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REPRESSION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(Libido used to keep repressed content out of conscious awareness)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TRANSFERECE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(libido used to re-enact Oedipal or Electra drama with analyst as surrogate)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CURE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(liberated Libido is re-invested in client’s ego) 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hlinkClick r:id="rId2"/>
              </a:rPr>
              <a:t>www.</a:t>
            </a:r>
            <a:r>
              <a:rPr lang="en-US" b="1" i="1" dirty="0" smtClean="0">
                <a:hlinkClick r:id="rId2"/>
              </a:rPr>
              <a:t>youtube</a:t>
            </a:r>
            <a:r>
              <a:rPr lang="en-US" i="1" dirty="0" smtClean="0">
                <a:hlinkClick r:id="rId2"/>
              </a:rPr>
              <a:t>.com/watch?v=xDbe0WD-aMI</a:t>
            </a:r>
            <a:endParaRPr lang="en-US" i="1" dirty="0" smtClean="0"/>
          </a:p>
          <a:p>
            <a:r>
              <a:rPr lang="en-US" i="1" dirty="0" smtClean="0">
                <a:hlinkClick r:id="rId3"/>
              </a:rPr>
              <a:t>www.</a:t>
            </a:r>
            <a:r>
              <a:rPr lang="en-US" b="1" i="1" dirty="0" smtClean="0">
                <a:hlinkClick r:id="rId3"/>
              </a:rPr>
              <a:t>youtube</a:t>
            </a:r>
            <a:r>
              <a:rPr lang="en-US" i="1" dirty="0" smtClean="0">
                <a:hlinkClick r:id="rId3"/>
              </a:rPr>
              <a:t>.com/watch?v=xDbe0WD-aM/</a:t>
            </a:r>
            <a:endParaRPr lang="en-US" i="1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Final Comments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5029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Freud made many modifications to his theory as time passed, and other psychoanalysts proposed many, many more changes.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Researchers commonly criticize Freud’s lack of experiments and statistics, as well as the lack of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falsifiability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in his presentation of theory.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The MOST IMPORTANT criticism, though, asks if Freud is truly overcoming resistance, or merely creating something out of nothing.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Picture 3" descr="figure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4" descr="figure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Psychosexual Stages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229600" cy="51054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ahoma" charset="0"/>
              </a:rPr>
              <a:t>Freud proposed that the sex-drive (Libido) developed in stages (was the first psychological stage theory).</a:t>
            </a:r>
          </a:p>
          <a:p>
            <a:pPr eaLnBrk="1" hangingPunct="1"/>
            <a:r>
              <a:rPr lang="en-US" sz="2400" smtClean="0">
                <a:latin typeface="Tahoma" charset="0"/>
              </a:rPr>
              <a:t>Oral (0-1) – finding gratification via the mouth.</a:t>
            </a:r>
          </a:p>
          <a:p>
            <a:pPr eaLnBrk="1" hangingPunct="1"/>
            <a:r>
              <a:rPr lang="en-US" sz="2400" smtClean="0">
                <a:latin typeface="Tahoma" charset="0"/>
              </a:rPr>
              <a:t>Anal (1-2) – pleasure in controlling urges. (being anal-retentive leads to a neatness instinct)</a:t>
            </a:r>
          </a:p>
          <a:p>
            <a:pPr eaLnBrk="1" hangingPunct="1"/>
            <a:r>
              <a:rPr lang="en-US" sz="2400" smtClean="0">
                <a:latin typeface="Tahoma" charset="0"/>
              </a:rPr>
              <a:t>Phallic (3-5) – we become aware of pleasure within our sexual organs. We develop sex-roles (men fear castration, women express penis-envy). We also begin to relate to our parents sexually (develop our respective Oedipus/Electra complexes). Ego develops.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Psychosexual Stages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382000" cy="50292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ahoma" charset="0"/>
              </a:rPr>
              <a:t>Latency (6-puberty) – we learn to replace our sexual urges with other activities (We learn to sublimate), and  we begin developing ego-defense mechanisms, such as </a:t>
            </a:r>
          </a:p>
          <a:p>
            <a:pPr lvl="1" eaLnBrk="1" hangingPunct="1"/>
            <a:r>
              <a:rPr lang="en-US" smtClean="0">
                <a:latin typeface="Tahoma" charset="0"/>
              </a:rPr>
              <a:t>Repression - most common mechanism</a:t>
            </a:r>
          </a:p>
          <a:p>
            <a:pPr lvl="1" eaLnBrk="1" hangingPunct="1"/>
            <a:r>
              <a:rPr lang="en-US" smtClean="0">
                <a:latin typeface="Tahoma" charset="0"/>
              </a:rPr>
              <a:t>Rationalization – consciously false justification</a:t>
            </a:r>
          </a:p>
          <a:p>
            <a:pPr lvl="1" eaLnBrk="1" hangingPunct="1"/>
            <a:r>
              <a:rPr lang="en-US" smtClean="0">
                <a:latin typeface="Tahoma" charset="0"/>
              </a:rPr>
              <a:t>Reaction formation – (for taboos) giving the opposite reaction of instinctive reaction (covering eyes during a movie’s nude scene)</a:t>
            </a:r>
          </a:p>
          <a:p>
            <a:pPr lvl="1" eaLnBrk="1" hangingPunct="1"/>
            <a:r>
              <a:rPr lang="en-US" smtClean="0">
                <a:latin typeface="Tahoma" charset="0"/>
              </a:rPr>
              <a:t>Others include sublimation, displacement, projection, identification with authority.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Psychosexual Stages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Tahoma" charset="0"/>
              </a:rPr>
              <a:t>Genital stage (puberty-death) – when puberty hits, the id (and related urges) overcome the latency stage and its mechanisms.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ahoma" charset="0"/>
              </a:rPr>
              <a:t>At this point, a person has unconscious needs (id) rising up to the surface, and meeting the resistance of the defense mechanisms.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ahoma" charset="0"/>
              </a:rPr>
              <a:t>This is where normal and abnormal responses to id urges are developed.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ahoma" charset="0"/>
              </a:rPr>
              <a:t>Overall, it is a model of human development, conscience, sexuality, personality, and abnormalities, all in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4" descr="figure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 Black" pitchFamily="34" charset="0"/>
              </a:rPr>
              <a:t>Freud’s Theories of Illness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5029200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charset="0"/>
              </a:rPr>
              <a:t>ANTITHETIC IDEAS &amp; COUNTERWILL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ahoma" charset="0"/>
              </a:rPr>
              <a:t>	</a:t>
            </a:r>
          </a:p>
          <a:p>
            <a:pPr eaLnBrk="1" hangingPunct="1"/>
            <a:r>
              <a:rPr lang="en-US" smtClean="0">
                <a:latin typeface="Tahoma" charset="0"/>
              </a:rPr>
              <a:t>INTENTIONS vs. EXPECTATIONS PROPER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Tahoma" charset="0"/>
            </a:endParaRPr>
          </a:p>
          <a:p>
            <a:pPr eaLnBrk="1" hangingPunct="1"/>
            <a:r>
              <a:rPr lang="en-US" smtClean="0">
                <a:latin typeface="Tahoma" charset="0"/>
              </a:rPr>
              <a:t>SUBJECTIVE UNCERTAINTY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Tahoma" charset="0"/>
            </a:endParaRPr>
          </a:p>
          <a:p>
            <a:pPr eaLnBrk="1" hangingPunct="1"/>
            <a:r>
              <a:rPr lang="en-US" smtClean="0">
                <a:latin typeface="Tahoma" charset="0"/>
              </a:rPr>
              <a:t>DISTRESSING ANTITHETIC IDEAS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Sex and Neurosis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ahoma" charset="0"/>
              </a:rPr>
              <a:t>COITUS INTERRUPTUS &amp; CHILDHOOD MOLESTATION</a:t>
            </a:r>
          </a:p>
          <a:p>
            <a:pPr eaLnBrk="1" hangingPunct="1"/>
            <a:r>
              <a:rPr lang="en-US" smtClean="0">
                <a:latin typeface="Tahoma" charset="0"/>
              </a:rPr>
              <a:t>Sexual Frustration = Mental illness</a:t>
            </a:r>
          </a:p>
          <a:p>
            <a:pPr eaLnBrk="1" hangingPunct="1"/>
            <a:r>
              <a:rPr lang="en-US" smtClean="0">
                <a:latin typeface="Tahoma" charset="0"/>
              </a:rPr>
              <a:t>Childhood Sexual Molestation = Adult Mental Illness</a:t>
            </a:r>
          </a:p>
          <a:p>
            <a:pPr eaLnBrk="1" hangingPunct="1"/>
            <a:r>
              <a:rPr lang="en-US" smtClean="0">
                <a:latin typeface="Tahoma" charset="0"/>
              </a:rPr>
              <a:t>FREUD’S CORRECTED THESIS </a:t>
            </a:r>
          </a:p>
          <a:p>
            <a:pPr lvl="1" eaLnBrk="1" hangingPunct="1"/>
            <a:r>
              <a:rPr lang="en-US" smtClean="0">
                <a:latin typeface="Tahoma" charset="0"/>
              </a:rPr>
              <a:t>Actual Past vs. Memories of Fantasies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4205</TotalTime>
  <Words>705</Words>
  <Application>Microsoft Office PowerPoint</Application>
  <PresentationFormat>On-screen Show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Freud’s Mental Model</vt:lpstr>
      <vt:lpstr>Slide 2</vt:lpstr>
      <vt:lpstr>Slide 3</vt:lpstr>
      <vt:lpstr>Psychosexual Stages</vt:lpstr>
      <vt:lpstr>Psychosexual Stages</vt:lpstr>
      <vt:lpstr>Psychosexual Stages</vt:lpstr>
      <vt:lpstr>Slide 7</vt:lpstr>
      <vt:lpstr>Freud’s Theories of Illness</vt:lpstr>
      <vt:lpstr>Sex and Neurosis</vt:lpstr>
      <vt:lpstr>Freud’s Final Theory of Illness</vt:lpstr>
      <vt:lpstr>Slide 11</vt:lpstr>
      <vt:lpstr>Freud’s Theories of Cure </vt:lpstr>
      <vt:lpstr>Freud’s Final Theory of Cure</vt:lpstr>
      <vt:lpstr>How is the Neurotic Cured? </vt:lpstr>
      <vt:lpstr>How is the Neurotic Cured? </vt:lpstr>
      <vt:lpstr>Slide 16</vt:lpstr>
      <vt:lpstr>Final Comments</vt:lpstr>
    </vt:vector>
  </TitlesOfParts>
  <Company>The University of Texas at San Antonio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william.chance</dc:creator>
  <cp:lastModifiedBy>Garza</cp:lastModifiedBy>
  <cp:revision>105</cp:revision>
  <dcterms:created xsi:type="dcterms:W3CDTF">2006-03-21T20:17:23Z</dcterms:created>
  <dcterms:modified xsi:type="dcterms:W3CDTF">2012-11-19T20:19:38Z</dcterms:modified>
</cp:coreProperties>
</file>